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308" r:id="rId4"/>
    <p:sldId id="309" r:id="rId5"/>
    <p:sldId id="301" r:id="rId6"/>
    <p:sldId id="302" r:id="rId7"/>
    <p:sldId id="310" r:id="rId8"/>
    <p:sldId id="306" r:id="rId9"/>
    <p:sldId id="311" r:id="rId10"/>
    <p:sldId id="303" r:id="rId11"/>
    <p:sldId id="304" r:id="rId12"/>
    <p:sldId id="313" r:id="rId13"/>
    <p:sldId id="299" r:id="rId14"/>
    <p:sldId id="312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B75"/>
    <a:srgbClr val="A7A09B"/>
    <a:srgbClr val="C7C3C0"/>
    <a:srgbClr val="863636"/>
    <a:srgbClr val="FFD5D5"/>
    <a:srgbClr val="4B433F"/>
    <a:srgbClr val="282220"/>
    <a:srgbClr val="1C1A1A"/>
    <a:srgbClr val="3232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376"/>
  </p:normalViewPr>
  <p:slideViewPr>
    <p:cSldViewPr snapToGrid="0" snapToObjects="1" showGuides="1">
      <p:cViewPr varScale="1">
        <p:scale>
          <a:sx n="86" d="100"/>
          <a:sy n="86" d="100"/>
        </p:scale>
        <p:origin x="619" y="72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56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37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46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29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20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8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827494" y="5538559"/>
            <a:ext cx="1967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ea typeface="나눔스퀘어 Bold" panose="020B0600000101010101" pitchFamily="50" charset="-127"/>
              </a:rPr>
              <a:t>2013105029 </a:t>
            </a:r>
            <a:r>
              <a:rPr lang="ko-KR" altLang="en-US" sz="1500" dirty="0">
                <a:ea typeface="나눔스퀘어 Bold" panose="020B0600000101010101" pitchFamily="50" charset="-127"/>
              </a:rPr>
              <a:t>김태진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2014105071 </a:t>
            </a:r>
            <a:r>
              <a:rPr lang="ko-KR" altLang="en-US" sz="1500" dirty="0">
                <a:ea typeface="나눔스퀘어 Bold" panose="020B0600000101010101" pitchFamily="50" charset="-127"/>
              </a:rPr>
              <a:t>이영관</a:t>
            </a:r>
            <a:endParaRPr lang="en-US" altLang="ko-KR" sz="1500" dirty="0"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ea typeface="나눔스퀘어 Bold" panose="020B0600000101010101" pitchFamily="50" charset="-127"/>
              </a:rPr>
              <a:t>2014105099 </a:t>
            </a:r>
            <a:r>
              <a:rPr lang="ko-KR" altLang="en-US" sz="1500" dirty="0">
                <a:ea typeface="나눔스퀘어 Bold" panose="020B0600000101010101" pitchFamily="50" charset="-127"/>
              </a:rPr>
              <a:t>태형만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4910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42448" y="913323"/>
            <a:ext cx="9152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차량 </a:t>
            </a:r>
            <a:r>
              <a:rPr kumimoji="1" lang="en-US" altLang="ko-KR" sz="5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IOT</a:t>
            </a:r>
            <a:r>
              <a:rPr kumimoji="1" lang="ko-KR" altLang="en-US" sz="5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시스템 고도화를 통한 셔틀버스 도착 예정시간 서비스</a:t>
            </a:r>
          </a:p>
        </p:txBody>
      </p:sp>
      <p:sp>
        <p:nvSpPr>
          <p:cNvPr id="18" name="텍스트 상자 6"/>
          <p:cNvSpPr txBox="1"/>
          <p:nvPr/>
        </p:nvSpPr>
        <p:spPr>
          <a:xfrm>
            <a:off x="9895228" y="4907617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맑은 고딕" panose="020B0503020000020004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0" name="텍스트 상자 5">
            <a:extLst>
              <a:ext uri="{FF2B5EF4-FFF2-40B4-BE49-F238E27FC236}">
                <a16:creationId xmlns:a16="http://schemas.microsoft.com/office/drawing/2014/main" id="{A14D0176-9CB5-4E66-84E2-A5560A055373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D69D0D3-8338-4483-AF7C-E43EE493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92" y="2195452"/>
            <a:ext cx="8290321" cy="3041759"/>
          </a:xfrm>
          <a:prstGeom prst="rect">
            <a:avLst/>
          </a:prstGeom>
        </p:spPr>
      </p:pic>
      <p:sp>
        <p:nvSpPr>
          <p:cNvPr id="11" name="텍스트 상자 5">
            <a:extLst>
              <a:ext uri="{FF2B5EF4-FFF2-40B4-BE49-F238E27FC236}">
                <a16:creationId xmlns:a16="http://schemas.microsoft.com/office/drawing/2014/main" id="{1D2AAFB2-7EC9-4506-85D2-0F25684224A3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10/14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DB132-CC6D-43D5-BC14-882238ED0385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593DB-98E4-4773-89BD-287310B94D3B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/>
              <a:t>Data Model</a:t>
            </a:r>
            <a:r>
              <a:rPr lang="ko-KR" altLang="en-US" sz="2300" b="1" dirty="0"/>
              <a:t>을 통한 버스 도착 시간 예측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6413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3CA44B-4792-4FF9-8FA3-922C84F3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105" y="2003140"/>
            <a:ext cx="7431877" cy="3195637"/>
          </a:xfrm>
          <a:prstGeom prst="rect">
            <a:avLst/>
          </a:prstGeom>
        </p:spPr>
      </p:pic>
      <p:sp>
        <p:nvSpPr>
          <p:cNvPr id="11" name="텍스트 상자 5">
            <a:extLst>
              <a:ext uri="{FF2B5EF4-FFF2-40B4-BE49-F238E27FC236}">
                <a16:creationId xmlns:a16="http://schemas.microsoft.com/office/drawing/2014/main" id="{FB676D04-7DF3-4060-9987-8C6ABA3ECD85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11/14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0EC8-ECF4-437F-B020-C28AF255469E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CA6CA-4BF9-48B6-AFB7-BEB59CF55F0E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예측 결과를 웹 브라우저를 통하여 시각화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42949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텍스트 상자 6">
            <a:extLst>
              <a:ext uri="{FF2B5EF4-FFF2-40B4-BE49-F238E27FC236}">
                <a16:creationId xmlns:a16="http://schemas.microsoft.com/office/drawing/2014/main" id="{E807DD69-A749-4C7A-8809-322AD99FF927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3" name="직선 연결선[R] 7">
            <a:extLst>
              <a:ext uri="{FF2B5EF4-FFF2-40B4-BE49-F238E27FC236}">
                <a16:creationId xmlns:a16="http://schemas.microsoft.com/office/drawing/2014/main" id="{DC42BC59-BE00-49F4-A4E5-5D0DBD5F01C3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323702-899D-4F03-A941-584079AFE55D}"/>
              </a:ext>
            </a:extLst>
          </p:cNvPr>
          <p:cNvSpPr txBox="1"/>
          <p:nvPr/>
        </p:nvSpPr>
        <p:spPr>
          <a:xfrm>
            <a:off x="5589924" y="1577224"/>
            <a:ext cx="57615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주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팀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각자개발 내용 공유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회의록 작성</a:t>
            </a:r>
            <a:endParaRPr lang="en-US" altLang="ko-KR" sz="2300" dirty="0"/>
          </a:p>
          <a:p>
            <a:pPr lvl="1"/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최소 월 </a:t>
            </a:r>
            <a:r>
              <a:rPr lang="en-US" altLang="ko-KR" sz="2300" b="1" dirty="0"/>
              <a:t>1</a:t>
            </a:r>
            <a:r>
              <a:rPr lang="ko-KR" altLang="en-US" sz="2300" b="1" dirty="0"/>
              <a:t>회 기업 미팅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상황 보고 및 피드백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업체의 요구사항 적극 반영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 err="1"/>
              <a:t>Github</a:t>
            </a:r>
            <a:r>
              <a:rPr lang="en-US" altLang="ko-KR" sz="2300" b="1" dirty="0"/>
              <a:t> </a:t>
            </a:r>
            <a:r>
              <a:rPr lang="ko-KR" altLang="en-US" sz="2300" b="1" dirty="0"/>
              <a:t>업로드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github</a:t>
            </a:r>
            <a:r>
              <a:rPr lang="ko-KR" altLang="en-US" sz="2300" dirty="0"/>
              <a:t>를 이용한 버전 관리</a:t>
            </a:r>
            <a:endParaRPr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개발 </a:t>
            </a:r>
            <a:r>
              <a:rPr lang="en-US" altLang="ko-KR" sz="2300" dirty="0"/>
              <a:t>SW </a:t>
            </a:r>
            <a:r>
              <a:rPr lang="ko-KR" altLang="en-US" sz="2300" dirty="0"/>
              <a:t>공개</a:t>
            </a: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학술대회 참가</a:t>
            </a:r>
            <a:endParaRPr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300" dirty="0"/>
              <a:t>대학생 논문 경진대회</a:t>
            </a:r>
            <a:endParaRPr lang="en-US" altLang="ko-KR" sz="2300" dirty="0"/>
          </a:p>
        </p:txBody>
      </p:sp>
      <p:sp>
        <p:nvSpPr>
          <p:cNvPr id="25" name="텍스트 상자 5">
            <a:extLst>
              <a:ext uri="{FF2B5EF4-FFF2-40B4-BE49-F238E27FC236}">
                <a16:creationId xmlns:a16="http://schemas.microsoft.com/office/drawing/2014/main" id="{C461FA87-DD39-4112-A177-71F04BA272F9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12/14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8D2D9-708B-4AC2-8921-BA67C7CA8B31}"/>
              </a:ext>
            </a:extLst>
          </p:cNvPr>
          <p:cNvSpPr txBox="1"/>
          <p:nvPr/>
        </p:nvSpPr>
        <p:spPr>
          <a:xfrm>
            <a:off x="1162976" y="1498260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Todo</a:t>
            </a:r>
            <a:endParaRPr lang="ko-KR" altLang="en-US" dirty="0"/>
          </a:p>
        </p:txBody>
      </p:sp>
      <p:pic>
        <p:nvPicPr>
          <p:cNvPr id="27" name="Picture 6" descr="ê´ë ¨ ì´ë¯¸ì§">
            <a:extLst>
              <a:ext uri="{FF2B5EF4-FFF2-40B4-BE49-F238E27FC236}">
                <a16:creationId xmlns:a16="http://schemas.microsoft.com/office/drawing/2014/main" id="{786DC06F-C8A6-4D9C-B1AD-FD1D088E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07" y="2848677"/>
            <a:ext cx="144745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9B6869FC-4964-421E-A9D5-EAF01A4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1" y="562105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team meeting faviconì ëí ì´ë¯¸ì§ ê²ìê²°ê³¼">
            <a:extLst>
              <a:ext uri="{FF2B5EF4-FFF2-40B4-BE49-F238E27FC236}">
                <a16:creationId xmlns:a16="http://schemas.microsoft.com/office/drawing/2014/main" id="{DFA82D85-6CCC-4627-9ABF-FF9C5FF3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02" y="1462487"/>
            <a:ext cx="126386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github blackì ëí ì´ë¯¸ì§ ê²ìê²°ê³¼">
            <a:extLst>
              <a:ext uri="{FF2B5EF4-FFF2-40B4-BE49-F238E27FC236}">
                <a16:creationId xmlns:a16="http://schemas.microsoft.com/office/drawing/2014/main" id="{3813082E-D7D2-4CF0-9220-1555BF60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14" y="4234867"/>
            <a:ext cx="12613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http://www.ki-it.or.kr:8080/sobis/resources/homepage/INS000000007/images/FI0000026098.jpg">
            <a:extLst>
              <a:ext uri="{FF2B5EF4-FFF2-40B4-BE49-F238E27FC236}">
                <a16:creationId xmlns:a16="http://schemas.microsoft.com/office/drawing/2014/main" id="{36DD8840-1ADC-4767-BABD-822849E6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34" y="1467483"/>
            <a:ext cx="3914858" cy="50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6">
            <a:extLst>
              <a:ext uri="{FF2B5EF4-FFF2-40B4-BE49-F238E27FC236}">
                <a16:creationId xmlns:a16="http://schemas.microsoft.com/office/drawing/2014/main" id="{DEEBCD38-1D74-4C16-92FB-B566F9D308EE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219A37D5-9C26-4586-A03F-780B2FC684C5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691373-7A17-4EF7-80DD-2B32C34C525C}"/>
              </a:ext>
            </a:extLst>
          </p:cNvPr>
          <p:cNvSpPr txBox="1"/>
          <p:nvPr/>
        </p:nvSpPr>
        <p:spPr>
          <a:xfrm>
            <a:off x="955281" y="1485239"/>
            <a:ext cx="12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 일정</a:t>
            </a:r>
          </a:p>
        </p:txBody>
      </p:sp>
      <p:pic>
        <p:nvPicPr>
          <p:cNvPr id="12" name="Picture 2" descr="16a0de5e49a10fef2bb5a81275b7972c_1552269">
            <a:extLst>
              <a:ext uri="{FF2B5EF4-FFF2-40B4-BE49-F238E27FC236}">
                <a16:creationId xmlns:a16="http://schemas.microsoft.com/office/drawing/2014/main" id="{29A72A8B-CB49-4657-8553-09C1FEB1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03" y="1468501"/>
            <a:ext cx="3914857" cy="50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7F9B2-4CAC-4865-B7B2-057BF3110ABC}"/>
              </a:ext>
            </a:extLst>
          </p:cNvPr>
          <p:cNvSpPr txBox="1"/>
          <p:nvPr/>
        </p:nvSpPr>
        <p:spPr>
          <a:xfrm>
            <a:off x="7612426" y="1669905"/>
            <a:ext cx="3476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한국정보기술학회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논문 제출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20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결과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28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학회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6</a:t>
            </a:r>
            <a:r>
              <a:rPr lang="ko-KR" altLang="en-US" sz="2400" dirty="0"/>
              <a:t>월 </a:t>
            </a:r>
            <a:r>
              <a:rPr lang="en-US" altLang="ko-KR" sz="2400" dirty="0"/>
              <a:t>13</a:t>
            </a:r>
            <a:r>
              <a:rPr lang="ko-KR" altLang="en-US" sz="2400" dirty="0"/>
              <a:t>일 </a:t>
            </a:r>
            <a:r>
              <a:rPr lang="en-US" altLang="ko-KR" sz="2400" dirty="0"/>
              <a:t>~  15</a:t>
            </a:r>
            <a:r>
              <a:rPr lang="ko-KR" altLang="en-US" sz="2400" dirty="0"/>
              <a:t>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0E37F-3399-4770-A6D5-A6C3676C49D1}"/>
              </a:ext>
            </a:extLst>
          </p:cNvPr>
          <p:cNvSpPr txBox="1"/>
          <p:nvPr/>
        </p:nvSpPr>
        <p:spPr>
          <a:xfrm>
            <a:off x="3113389" y="1669905"/>
            <a:ext cx="3722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한국멀티미디어학회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논문 제출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4</a:t>
            </a:r>
            <a:r>
              <a:rPr lang="ko-KR" altLang="en-US" sz="2400" dirty="0"/>
              <a:t>월 </a:t>
            </a:r>
            <a:r>
              <a:rPr lang="en-US" altLang="ko-KR" sz="2400" dirty="0"/>
              <a:t>14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사전 등록 기간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4</a:t>
            </a:r>
            <a:r>
              <a:rPr lang="ko-KR" altLang="en-US" sz="2400" dirty="0"/>
              <a:t>월 </a:t>
            </a:r>
            <a:r>
              <a:rPr lang="en-US" altLang="ko-KR" sz="2400" dirty="0"/>
              <a:t>22</a:t>
            </a:r>
            <a:r>
              <a:rPr lang="ko-KR" altLang="en-US" sz="2400" dirty="0"/>
              <a:t>일 </a:t>
            </a:r>
            <a:r>
              <a:rPr lang="en-US" altLang="ko-KR" sz="2400" dirty="0"/>
              <a:t>~ 5</a:t>
            </a:r>
            <a:r>
              <a:rPr lang="ko-KR" altLang="en-US" sz="2400" dirty="0"/>
              <a:t>월 </a:t>
            </a:r>
            <a:r>
              <a:rPr lang="en-US" altLang="ko-KR" sz="2400" dirty="0"/>
              <a:t>7</a:t>
            </a:r>
            <a:r>
              <a:rPr lang="ko-KR" altLang="en-US" sz="2400" dirty="0"/>
              <a:t>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학회 발표 </a:t>
            </a:r>
            <a:r>
              <a:rPr lang="en-US" altLang="ko-KR" sz="2400" dirty="0"/>
              <a:t>:</a:t>
            </a:r>
          </a:p>
          <a:p>
            <a:pPr algn="r"/>
            <a:r>
              <a:rPr lang="en-US" altLang="ko-KR" sz="2400" dirty="0"/>
              <a:t> 	5</a:t>
            </a:r>
            <a:r>
              <a:rPr lang="ko-KR" altLang="en-US" sz="2400" dirty="0"/>
              <a:t>월 </a:t>
            </a:r>
            <a:r>
              <a:rPr lang="en-US" altLang="ko-KR" sz="2400" dirty="0"/>
              <a:t>17</a:t>
            </a:r>
            <a:r>
              <a:rPr lang="ko-KR" altLang="en-US" sz="2400" dirty="0"/>
              <a:t>일 </a:t>
            </a:r>
            <a:r>
              <a:rPr lang="en-US" altLang="ko-KR" sz="2400" dirty="0"/>
              <a:t>~ 18</a:t>
            </a:r>
            <a:r>
              <a:rPr lang="ko-KR" altLang="en-US" sz="2400" dirty="0"/>
              <a:t>일</a:t>
            </a:r>
          </a:p>
        </p:txBody>
      </p:sp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74440E12-E18B-425E-AA15-2EF93DA04C2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13/14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55DA08A3-312A-49BC-B07F-34AD881E5D3B}"/>
              </a:ext>
            </a:extLst>
          </p:cNvPr>
          <p:cNvSpPr txBox="1"/>
          <p:nvPr/>
        </p:nvSpPr>
        <p:spPr>
          <a:xfrm>
            <a:off x="4387345" y="2156199"/>
            <a:ext cx="3140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Thank you</a:t>
            </a:r>
          </a:p>
          <a:p>
            <a:pPr algn="ctr"/>
            <a:endParaRPr kumimoji="1" lang="en-US" altLang="ko-KR" sz="4400" b="1" dirty="0">
              <a:ea typeface="Kohinoor Devanagari" charset="0"/>
              <a:cs typeface="Kohinoor Devanagari" charset="0"/>
            </a:endParaRPr>
          </a:p>
          <a:p>
            <a:pPr algn="ctr"/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Q</a:t>
            </a:r>
            <a:r>
              <a:rPr kumimoji="1" lang="en-US" altLang="ko-KR" sz="4400" b="1" dirty="0">
                <a:ea typeface="Kohinoor Devanagari" charset="0"/>
                <a:cs typeface="Kohinoor Devanagari" charset="0"/>
              </a:rPr>
              <a:t>&amp;</a:t>
            </a:r>
            <a:r>
              <a:rPr kumimoji="1" lang="en-US" altLang="ko-KR" sz="5000" b="1" dirty="0">
                <a:ea typeface="Kohinoor Devanagari" charset="0"/>
                <a:cs typeface="Kohinoor Devanagari" charset="0"/>
              </a:rPr>
              <a:t>A</a:t>
            </a:r>
          </a:p>
        </p:txBody>
      </p:sp>
      <p:sp>
        <p:nvSpPr>
          <p:cNvPr id="13" name="텍스트 상자 6">
            <a:extLst>
              <a:ext uri="{FF2B5EF4-FFF2-40B4-BE49-F238E27FC236}">
                <a16:creationId xmlns:a16="http://schemas.microsoft.com/office/drawing/2014/main" id="{398EF565-14AE-4122-B282-505AF139687A}"/>
              </a:ext>
            </a:extLst>
          </p:cNvPr>
          <p:cNvSpPr txBox="1"/>
          <p:nvPr/>
        </p:nvSpPr>
        <p:spPr>
          <a:xfrm>
            <a:off x="10067637" y="6086042"/>
            <a:ext cx="20227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Team</a:t>
            </a:r>
            <a:r>
              <a:rPr kumimoji="1" lang="en-US" altLang="ko-KR" sz="30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 </a:t>
            </a:r>
            <a:r>
              <a:rPr kumimoji="1" lang="en-US" altLang="ko-KR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2</a:t>
            </a:r>
            <a:r>
              <a:rPr kumimoji="1" lang="ko-KR" altLang="en-US" sz="3500" b="1" dirty="0">
                <a:ln w="3175">
                  <a:noFill/>
                </a:ln>
                <a:ea typeface="나눔스퀘어 ExtraBold" panose="020B0600000101010101" pitchFamily="50" charset="-127"/>
                <a:cs typeface="Noto Sans CJK KR" charset="-127"/>
              </a:rPr>
              <a:t>조</a:t>
            </a: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77BBB0E4-00EE-4A5C-AB3B-6E9AAFD50D07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14/14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792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663618" y="534943"/>
            <a:ext cx="1885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ln w="3175">
                  <a:noFill/>
                </a:ln>
                <a:solidFill>
                  <a:srgbClr val="1C1A1A"/>
                </a:solidFill>
                <a:ea typeface="나눔스퀘어 ExtraBold" panose="020B0600000101010101" pitchFamily="50" charset="-127"/>
                <a:cs typeface="Noto Sans CJK KR" charset="-127"/>
              </a:rPr>
              <a:t>Index</a:t>
            </a:r>
            <a:endParaRPr kumimoji="1" lang="ko-KR" altLang="en-US" sz="5000" b="1" dirty="0">
              <a:ln w="3175">
                <a:noFill/>
              </a:ln>
              <a:solidFill>
                <a:srgbClr val="1C1A1A"/>
              </a:solidFill>
              <a:ea typeface="나눔스퀘어 ExtraBold" panose="020B0600000101010101" pitchFamily="50" charset="-127"/>
              <a:cs typeface="Noto Sans CJK KR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4965" y="1006967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B433F"/>
                  </a:solidFill>
                </a:ln>
                <a:solidFill>
                  <a:srgbClr val="4B433F"/>
                </a:solidFill>
                <a:ea typeface="나눔스퀘어 ExtraBold" panose="020B0600000101010101" pitchFamily="50" charset="-127"/>
              </a:rPr>
              <a:t>01</a:t>
            </a:r>
            <a:endParaRPr lang="ko-KR" altLang="en-US" sz="5000" dirty="0">
              <a:ln w="15875">
                <a:solidFill>
                  <a:srgbClr val="4B433F"/>
                </a:solidFill>
              </a:ln>
              <a:solidFill>
                <a:srgbClr val="4B433F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4965" y="2170482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413935"/>
                  </a:solidFill>
                </a:ln>
                <a:solidFill>
                  <a:srgbClr val="413935"/>
                </a:solidFill>
                <a:ea typeface="나눔스퀘어 ExtraBold" panose="020B0600000101010101" pitchFamily="50" charset="-127"/>
              </a:rPr>
              <a:t>02</a:t>
            </a:r>
            <a:endParaRPr lang="ko-KR" altLang="en-US" sz="5000" dirty="0">
              <a:ln w="15875">
                <a:solidFill>
                  <a:srgbClr val="413935"/>
                </a:solidFill>
              </a:ln>
              <a:solidFill>
                <a:srgbClr val="413935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4965" y="3333998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2A2726"/>
                  </a:solidFill>
                </a:ln>
                <a:solidFill>
                  <a:srgbClr val="2A2726"/>
                </a:solidFill>
                <a:ea typeface="나눔스퀘어 ExtraBold" panose="020B0600000101010101" pitchFamily="50" charset="-127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74295" y="1160855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8287" y="2324370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소개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8287" y="3487886"/>
            <a:ext cx="3012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구성도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4965" y="4497514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04</a:t>
            </a:r>
          </a:p>
        </p:txBody>
      </p:sp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2/14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03506-C3DA-4E80-94CC-E785DCD92C44}"/>
              </a:ext>
            </a:extLst>
          </p:cNvPr>
          <p:cNvSpPr txBox="1"/>
          <p:nvPr/>
        </p:nvSpPr>
        <p:spPr>
          <a:xfrm>
            <a:off x="3164965" y="5662830"/>
            <a:ext cx="8899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 w="15875">
                  <a:solidFill>
                    <a:srgbClr val="1C1A1A"/>
                  </a:solidFill>
                </a:ln>
                <a:solidFill>
                  <a:srgbClr val="1C1A1A"/>
                </a:solidFill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9AA3A-C61D-4403-BA41-952BF88F34E2}"/>
              </a:ext>
            </a:extLst>
          </p:cNvPr>
          <p:cNvSpPr txBox="1"/>
          <p:nvPr/>
        </p:nvSpPr>
        <p:spPr>
          <a:xfrm>
            <a:off x="4268287" y="5816718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Q&amp;A</a:t>
            </a:r>
            <a:endParaRPr lang="ko-KR" altLang="en-US" sz="30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FC2D7-4BE7-47EB-A0DF-7D6E0294306B}"/>
              </a:ext>
            </a:extLst>
          </p:cNvPr>
          <p:cNvSpPr txBox="1"/>
          <p:nvPr/>
        </p:nvSpPr>
        <p:spPr>
          <a:xfrm>
            <a:off x="4268287" y="4654462"/>
            <a:ext cx="3397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프로젝트 진행계획</a:t>
            </a:r>
          </a:p>
        </p:txBody>
      </p:sp>
    </p:spTree>
    <p:extLst>
      <p:ext uri="{BB962C8B-B14F-4D97-AF65-F5344CB8AC3E}">
        <p14:creationId xmlns:p14="http://schemas.microsoft.com/office/powerpoint/2010/main" val="2887307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3/14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7" name="텍스트 상자 6">
            <a:extLst>
              <a:ext uri="{FF2B5EF4-FFF2-40B4-BE49-F238E27FC236}">
                <a16:creationId xmlns:a16="http://schemas.microsoft.com/office/drawing/2014/main" id="{83111D2E-22E6-4AC6-A84C-7D425EB8455A}"/>
              </a:ext>
            </a:extLst>
          </p:cNvPr>
          <p:cNvSpPr txBox="1"/>
          <p:nvPr/>
        </p:nvSpPr>
        <p:spPr>
          <a:xfrm>
            <a:off x="575761" y="871411"/>
            <a:ext cx="2108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4B433F"/>
                </a:solidFill>
                <a:ea typeface="나눔스퀘어 ExtraBold" panose="020B0600000101010101" pitchFamily="50" charset="-127"/>
                <a:cs typeface="Kohinoor Devanagari" charset="0"/>
              </a:rPr>
              <a:t>팀원소개</a:t>
            </a:r>
            <a:endParaRPr kumimoji="1" lang="en-US" altLang="ko-KR" sz="3500" b="1" dirty="0">
              <a:solidFill>
                <a:srgbClr val="4B433F"/>
              </a:solidFill>
              <a:ea typeface="나눔스퀘어 ExtraBold" panose="020B0600000101010101" pitchFamily="50" charset="-127"/>
              <a:cs typeface="Kohinoor Devanagari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43D045-25B6-4062-AC25-25802A76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82" y="2535456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AB8A34-14D4-47C2-BC9F-334E8E3E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90" y="2535456"/>
            <a:ext cx="189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96B80-446A-49D9-A87C-9E0B3559912E}"/>
              </a:ext>
            </a:extLst>
          </p:cNvPr>
          <p:cNvSpPr txBox="1"/>
          <p:nvPr/>
        </p:nvSpPr>
        <p:spPr>
          <a:xfrm>
            <a:off x="1393547" y="5055455"/>
            <a:ext cx="2083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Team</a:t>
            </a:r>
            <a:r>
              <a:rPr lang="ko-KR" altLang="en-US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leader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Back-end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3FF4A-4B47-4133-8A32-9ED19C2F8C48}"/>
              </a:ext>
            </a:extLst>
          </p:cNvPr>
          <p:cNvSpPr txBox="1"/>
          <p:nvPr/>
        </p:nvSpPr>
        <p:spPr>
          <a:xfrm>
            <a:off x="4946748" y="5055456"/>
            <a:ext cx="2040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1D1D1D"/>
                </a:solidFill>
                <a:ea typeface="나눔스퀘어 Bold" panose="020B0600000101010101" pitchFamily="50" charset="-127"/>
              </a:rPr>
              <a:t>Datebase</a:t>
            </a:r>
            <a:endParaRPr lang="en-US" altLang="ko-KR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Data Model</a:t>
            </a:r>
            <a:endParaRPr lang="ko-KR" altLang="en-US" sz="2200" dirty="0">
              <a:solidFill>
                <a:srgbClr val="1D1D1D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58ACE-3EB5-4536-932C-C454BF18F64A}"/>
              </a:ext>
            </a:extLst>
          </p:cNvPr>
          <p:cNvSpPr txBox="1"/>
          <p:nvPr/>
        </p:nvSpPr>
        <p:spPr>
          <a:xfrm>
            <a:off x="8548841" y="5055456"/>
            <a:ext cx="21259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Visualization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rgbClr val="1D1D1D"/>
                </a:solidFill>
                <a:ea typeface="나눔스퀘어 Bold" panose="020B0600000101010101" pitchFamily="50" charset="-127"/>
              </a:rPr>
              <a:t>Front-end</a:t>
            </a:r>
          </a:p>
        </p:txBody>
      </p:sp>
      <p:cxnSp>
        <p:nvCxnSpPr>
          <p:cNvPr id="29" name="직선 연결선[R] 7">
            <a:extLst>
              <a:ext uri="{FF2B5EF4-FFF2-40B4-BE49-F238E27FC236}">
                <a16:creationId xmlns:a16="http://schemas.microsoft.com/office/drawing/2014/main" id="{3FAC0B63-4ED9-43CF-A793-F7706710EF41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사람, 실내, 하얀색, 의류이(가) 표시된 사진&#10;&#10;자동 생성된 설명">
            <a:extLst>
              <a:ext uri="{FF2B5EF4-FFF2-40B4-BE49-F238E27FC236}">
                <a16:creationId xmlns:a16="http://schemas.microsoft.com/office/drawing/2014/main" id="{17FED52A-5BE1-46FD-B0DF-F800BF589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256" y="2535456"/>
            <a:ext cx="189145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85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F533D75B-806B-4B7D-BE1B-E33994136AA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4/14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60533803-ADA9-437C-A85C-59B25FE8A936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3" name="직선 연결선[R] 7">
            <a:extLst>
              <a:ext uri="{FF2B5EF4-FFF2-40B4-BE49-F238E27FC236}">
                <a16:creationId xmlns:a16="http://schemas.microsoft.com/office/drawing/2014/main" id="{FD093A6D-9279-42F4-A63C-50AA601ED6EF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0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AEC4B4EB-FD80-48BB-9483-CDD70C35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94" y="30836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3F3D82B2-1BA7-4113-AABC-1039AE3E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89" y="3360538"/>
            <a:ext cx="2392615" cy="158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static.wixstatic.com/media/314f6b_9b8b322c71ad4d5d90e97cd2e1e4e24d~mv2_d_2000_1504_s_2.png/v1/fill/w_598,h_452,al_c,q_80,usm_0.66_1.00_0.01/314f6b_9b8b322c71ad4d5d90e97cd2e1e4e24d~mv2_d_2000_1504_s_2.webp">
            <a:extLst>
              <a:ext uri="{FF2B5EF4-FFF2-40B4-BE49-F238E27FC236}">
                <a16:creationId xmlns:a16="http://schemas.microsoft.com/office/drawing/2014/main" id="{21029629-F819-4EB3-85E3-F46EE6B0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281" y="3250995"/>
            <a:ext cx="2392615" cy="18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3D73C0-DB96-4BAD-BB07-8C5425FF2210}"/>
              </a:ext>
            </a:extLst>
          </p:cNvPr>
          <p:cNvSpPr txBox="1"/>
          <p:nvPr/>
        </p:nvSpPr>
        <p:spPr>
          <a:xfrm>
            <a:off x="2194052" y="5327640"/>
            <a:ext cx="308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셔틀버스 통합관리</a:t>
            </a:r>
            <a:r>
              <a:rPr lang="en-US" altLang="ko-KR" sz="1500" b="1" dirty="0"/>
              <a:t> IoT </a:t>
            </a:r>
            <a:r>
              <a:rPr lang="ko-KR" altLang="en-US" sz="1500" b="1" dirty="0"/>
              <a:t>솔루션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셔틀버스 공유 플랫폼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IoT </a:t>
            </a:r>
            <a:r>
              <a:rPr lang="ko-KR" altLang="en-US" sz="1500" b="1" dirty="0"/>
              <a:t>솔루션을 이용한 그 밖의 응용사례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03745-3D1B-4ABD-A892-589B750B76EB}"/>
              </a:ext>
            </a:extLst>
          </p:cNvPr>
          <p:cNvSpPr txBox="1"/>
          <p:nvPr/>
        </p:nvSpPr>
        <p:spPr>
          <a:xfrm>
            <a:off x="5870153" y="5327640"/>
            <a:ext cx="3089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기업형 셔틀 서비스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공유형 셔틀버스 서비스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D7436-2CD0-4852-917C-03A926B1B95F}"/>
              </a:ext>
            </a:extLst>
          </p:cNvPr>
          <p:cNvSpPr txBox="1"/>
          <p:nvPr/>
        </p:nvSpPr>
        <p:spPr>
          <a:xfrm>
            <a:off x="9546254" y="5327640"/>
            <a:ext cx="2440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전세버스 임대 서비스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033D4-F44E-4518-891E-0B180FA973B7}"/>
              </a:ext>
            </a:extLst>
          </p:cNvPr>
          <p:cNvSpPr txBox="1"/>
          <p:nvPr/>
        </p:nvSpPr>
        <p:spPr>
          <a:xfrm>
            <a:off x="890035" y="1487495"/>
            <a:ext cx="12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 기업</a:t>
            </a:r>
          </a:p>
        </p:txBody>
      </p:sp>
      <p:pic>
        <p:nvPicPr>
          <p:cNvPr id="28" name="Picture 2" descr="(ì£¼) ì¨ì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45CC76C3-D064-4570-A797-3E9073F8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18" y="1467482"/>
            <a:ext cx="1801955" cy="7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65E274-2955-4257-9860-584BE355F451}"/>
              </a:ext>
            </a:extLst>
          </p:cNvPr>
          <p:cNvSpPr txBox="1"/>
          <p:nvPr/>
        </p:nvSpPr>
        <p:spPr>
          <a:xfrm>
            <a:off x="6708981" y="2273491"/>
            <a:ext cx="1202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㈜ </a:t>
            </a:r>
            <a:r>
              <a:rPr lang="ko-KR" altLang="en-US" sz="2000" b="1" dirty="0" err="1"/>
              <a:t>씨엘</a:t>
            </a:r>
            <a:endParaRPr lang="ko-KR" altLang="en-US" sz="2000" b="1" dirty="0"/>
          </a:p>
        </p:txBody>
      </p:sp>
      <p:cxnSp>
        <p:nvCxnSpPr>
          <p:cNvPr id="31" name="직선 연결선[R] 7">
            <a:extLst>
              <a:ext uri="{FF2B5EF4-FFF2-40B4-BE49-F238E27FC236}">
                <a16:creationId xmlns:a16="http://schemas.microsoft.com/office/drawing/2014/main" id="{8B9AB139-28A8-4990-988E-32D30384DDD7}"/>
              </a:ext>
            </a:extLst>
          </p:cNvPr>
          <p:cNvCxnSpPr>
            <a:cxnSpLocks/>
          </p:cNvCxnSpPr>
          <p:nvPr/>
        </p:nvCxnSpPr>
        <p:spPr>
          <a:xfrm>
            <a:off x="5398893" y="3250995"/>
            <a:ext cx="0" cy="1432674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7">
            <a:extLst>
              <a:ext uri="{FF2B5EF4-FFF2-40B4-BE49-F238E27FC236}">
                <a16:creationId xmlns:a16="http://schemas.microsoft.com/office/drawing/2014/main" id="{B85BBF6A-F723-43D1-9DFB-E6CC61F1BAEF}"/>
              </a:ext>
            </a:extLst>
          </p:cNvPr>
          <p:cNvCxnSpPr>
            <a:cxnSpLocks/>
          </p:cNvCxnSpPr>
          <p:nvPr/>
        </p:nvCxnSpPr>
        <p:spPr>
          <a:xfrm>
            <a:off x="9068099" y="3250995"/>
            <a:ext cx="0" cy="1432674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92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  <p:bldP spid="23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ECBEEC-A849-40BD-AC6C-EE84A5A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47" y="1467483"/>
            <a:ext cx="8010953" cy="4781175"/>
          </a:xfrm>
          <a:prstGeom prst="rect">
            <a:avLst/>
          </a:prstGeom>
        </p:spPr>
      </p:pic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821742-E29B-4FB8-9954-45FD546F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647" y="1487458"/>
            <a:ext cx="2362875" cy="2189981"/>
          </a:xfrm>
          <a:prstGeom prst="rect">
            <a:avLst/>
          </a:prstGeom>
        </p:spPr>
      </p:pic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8CDC03-9142-4249-B84C-EE33F9C6EAF4}"/>
              </a:ext>
            </a:extLst>
          </p:cNvPr>
          <p:cNvSpPr/>
          <p:nvPr/>
        </p:nvSpPr>
        <p:spPr>
          <a:xfrm>
            <a:off x="8620217" y="1331650"/>
            <a:ext cx="2627791" cy="2494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AC6D2-379E-4340-98D6-67AA335A0A83}"/>
              </a:ext>
            </a:extLst>
          </p:cNvPr>
          <p:cNvSpPr txBox="1"/>
          <p:nvPr/>
        </p:nvSpPr>
        <p:spPr>
          <a:xfrm>
            <a:off x="1209164" y="1478771"/>
            <a:ext cx="675862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과제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476E6E-3EF8-478F-8329-51D36C0A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0" y="2129858"/>
            <a:ext cx="3669704" cy="3401188"/>
          </a:xfrm>
          <a:prstGeom prst="rect">
            <a:avLst/>
          </a:prstGeom>
        </p:spPr>
      </p:pic>
      <p:sp>
        <p:nvSpPr>
          <p:cNvPr id="18" name="텍스트 상자 5">
            <a:extLst>
              <a:ext uri="{FF2B5EF4-FFF2-40B4-BE49-F238E27FC236}">
                <a16:creationId xmlns:a16="http://schemas.microsoft.com/office/drawing/2014/main" id="{E39A0F4A-AA8F-44E0-858C-63750BC1165F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5/14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8279D-BD9A-4226-ADBC-72A747DA6811}"/>
              </a:ext>
            </a:extLst>
          </p:cNvPr>
          <p:cNvSpPr/>
          <p:nvPr/>
        </p:nvSpPr>
        <p:spPr>
          <a:xfrm>
            <a:off x="633924" y="4305669"/>
            <a:ext cx="3494193" cy="8359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F3B308-8FB2-4811-BDF4-AD228352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21" y="1764184"/>
            <a:ext cx="649845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60833 0.2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3C0C10-DAB2-447C-BDB7-6C8A196BC780}"/>
              </a:ext>
            </a:extLst>
          </p:cNvPr>
          <p:cNvSpPr/>
          <p:nvPr/>
        </p:nvSpPr>
        <p:spPr>
          <a:xfrm>
            <a:off x="2966716" y="1597981"/>
            <a:ext cx="8859499" cy="50158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소개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bus faviconì ëí ì´ë¯¸ì§ ê²ìê²°ê³¼">
            <a:extLst>
              <a:ext uri="{FF2B5EF4-FFF2-40B4-BE49-F238E27FC236}">
                <a16:creationId xmlns:a16="http://schemas.microsoft.com/office/drawing/2014/main" id="{C073221F-5BE9-4E8F-BDBE-3A6E4AAF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24" y="381026"/>
            <a:ext cx="1195038" cy="119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s faviconì ëí ì´ë¯¸ì§ ê²ìê²°ê³¼">
            <a:extLst>
              <a:ext uri="{FF2B5EF4-FFF2-40B4-BE49-F238E27FC236}">
                <a16:creationId xmlns:a16="http://schemas.microsoft.com/office/drawing/2014/main" id="{3CACFEC3-F4D5-4AE9-81B3-D631EEAE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037" y="861924"/>
            <a:ext cx="2109525" cy="204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A7E7121A-A303-491F-B77F-171A8BF6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00" y="1801986"/>
            <a:ext cx="579897" cy="5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íì½ í¬ë¡ë²ì¤ì ëí ì´ë¯¸ì§ ê²ìê²°ê³¼">
            <a:extLst>
              <a:ext uri="{FF2B5EF4-FFF2-40B4-BE49-F238E27FC236}">
                <a16:creationId xmlns:a16="http://schemas.microsoft.com/office/drawing/2014/main" id="{20466E64-3B4D-4E62-B97D-00184334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74" y="2128376"/>
            <a:ext cx="368405" cy="3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ssenger faviconì ëí ì´ë¯¸ì§ ê²ìê²°ê³¼">
            <a:extLst>
              <a:ext uri="{FF2B5EF4-FFF2-40B4-BE49-F238E27FC236}">
                <a16:creationId xmlns:a16="http://schemas.microsoft.com/office/drawing/2014/main" id="{23B96CF2-EA14-4F33-810B-1D1A88AB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05" y="879167"/>
            <a:ext cx="412946" cy="5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DD06B621-B87E-475E-9A75-4819642B3D6C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6/14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35A64-B1EE-4FE4-8248-4B5F427B1DDD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  <p:pic>
        <p:nvPicPr>
          <p:cNvPr id="2" name="Picture 6" descr="blue man passenger iconì ëí ì´ë¯¸ì§ ê²ìê²°ê³¼">
            <a:extLst>
              <a:ext uri="{FF2B5EF4-FFF2-40B4-BE49-F238E27FC236}">
                <a16:creationId xmlns:a16="http://schemas.microsoft.com/office/drawing/2014/main" id="{7724993F-61D6-4846-9279-69D52FAC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08" y="2225895"/>
            <a:ext cx="433577" cy="5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2A586-EACD-4413-8A91-9CBFB37CB600}"/>
              </a:ext>
            </a:extLst>
          </p:cNvPr>
          <p:cNvSpPr txBox="1"/>
          <p:nvPr/>
        </p:nvSpPr>
        <p:spPr>
          <a:xfrm>
            <a:off x="3737488" y="2503566"/>
            <a:ext cx="7501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FF0000"/>
                </a:solidFill>
              </a:rPr>
              <a:t>셔틀버스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ko-KR" altLang="en-US" dirty="0"/>
              <a:t>시내버스처럼 </a:t>
            </a:r>
            <a:r>
              <a:rPr lang="ko-KR" altLang="en-US" sz="2800" dirty="0"/>
              <a:t>언제</a:t>
            </a:r>
            <a:r>
              <a:rPr lang="ko-KR" altLang="en-US" dirty="0"/>
              <a:t> 오는 지 알 수 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폭우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강설 </a:t>
            </a:r>
            <a:r>
              <a:rPr lang="ko-KR" altLang="en-US" dirty="0"/>
              <a:t>등 으로 인한 정체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요일</a:t>
            </a:r>
            <a:r>
              <a:rPr lang="ko-KR" altLang="en-US" dirty="0"/>
              <a:t>에 따른 교통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시간대</a:t>
            </a:r>
            <a:r>
              <a:rPr lang="ko-KR" altLang="en-US" dirty="0"/>
              <a:t>에 따른 교통 상황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300" b="1" dirty="0"/>
              <a:t>유고정보</a:t>
            </a:r>
            <a:r>
              <a:rPr lang="ko-KR" altLang="en-US" dirty="0"/>
              <a:t>에 따른 도로 통제 상황</a:t>
            </a:r>
          </a:p>
        </p:txBody>
      </p:sp>
    </p:spTree>
    <p:extLst>
      <p:ext uri="{BB962C8B-B14F-4D97-AF65-F5344CB8AC3E}">
        <p14:creationId xmlns:p14="http://schemas.microsoft.com/office/powerpoint/2010/main" val="19559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B71E618C-98FC-4DAE-A5BC-62D462ED2C14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구성도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3" name="직선 연결선[R] 7">
            <a:extLst>
              <a:ext uri="{FF2B5EF4-FFF2-40B4-BE49-F238E27FC236}">
                <a16:creationId xmlns:a16="http://schemas.microsoft.com/office/drawing/2014/main" id="{007C05C7-2FDA-462E-9FDB-A5EA7B06816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1739238-1BD6-472D-AC7E-49A2F394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15" y="1483082"/>
            <a:ext cx="8503235" cy="4988913"/>
          </a:xfrm>
          <a:prstGeom prst="rect">
            <a:avLst/>
          </a:prstGeom>
        </p:spPr>
      </p:pic>
      <p:sp>
        <p:nvSpPr>
          <p:cNvPr id="15" name="텍스트 상자 5">
            <a:extLst>
              <a:ext uri="{FF2B5EF4-FFF2-40B4-BE49-F238E27FC236}">
                <a16:creationId xmlns:a16="http://schemas.microsoft.com/office/drawing/2014/main" id="{BB95A115-8D3D-4074-9F7F-BE2194E6632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7/14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422A3-0528-4ECB-B2D3-B235EA5B7A41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</p:spTree>
    <p:extLst>
      <p:ext uri="{BB962C8B-B14F-4D97-AF65-F5344CB8AC3E}">
        <p14:creationId xmlns:p14="http://schemas.microsoft.com/office/powerpoint/2010/main" val="15015348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D1F6A596-AAD3-43EF-A494-F896A8594800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구성도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0B5B2DDF-007F-4519-AEC3-03BA894CD0A4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1936BE1A-9F99-47BC-9778-7928390167C6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8/14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B3972A-5DDB-489F-93D8-3279B79924D4}"/>
              </a:ext>
            </a:extLst>
          </p:cNvPr>
          <p:cNvGrpSpPr/>
          <p:nvPr/>
        </p:nvGrpSpPr>
        <p:grpSpPr>
          <a:xfrm>
            <a:off x="3125821" y="1467483"/>
            <a:ext cx="8188284" cy="5072634"/>
            <a:chOff x="2651352" y="1869699"/>
            <a:chExt cx="6504221" cy="4563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0166F-7913-4CD1-8D0C-C0453006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352" y="2910775"/>
              <a:ext cx="4687672" cy="20500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6B070-E976-4B17-8B1E-C6C12765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9705" y="5219031"/>
              <a:ext cx="959808" cy="11851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7A61A5-5C0A-4A23-8AC9-8F251552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3863" y="1869699"/>
              <a:ext cx="698527" cy="9166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FE441C-8E15-467B-8165-1E5E98C5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2993" y="5190190"/>
              <a:ext cx="952580" cy="12427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4A2FE1-B51D-4909-A3C0-E203DAAF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716041" y="2904331"/>
              <a:ext cx="497355" cy="2486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CA3B31-B00E-4073-A439-322F7743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744101" y="4801477"/>
              <a:ext cx="497354" cy="24867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6577371-4D73-4EA8-83DF-181C0191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721" y="5599167"/>
              <a:ext cx="649063" cy="32453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7810F3-86F4-44CC-A17C-7123C283A2CF}"/>
              </a:ext>
            </a:extLst>
          </p:cNvPr>
          <p:cNvSpPr txBox="1"/>
          <p:nvPr/>
        </p:nvSpPr>
        <p:spPr>
          <a:xfrm>
            <a:off x="365785" y="1483083"/>
            <a:ext cx="260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예정 시간 서비스</a:t>
            </a:r>
          </a:p>
        </p:txBody>
      </p:sp>
    </p:spTree>
    <p:extLst>
      <p:ext uri="{BB962C8B-B14F-4D97-AF65-F5344CB8AC3E}">
        <p14:creationId xmlns:p14="http://schemas.microsoft.com/office/powerpoint/2010/main" val="19247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6">
            <a:extLst>
              <a:ext uri="{FF2B5EF4-FFF2-40B4-BE49-F238E27FC236}">
                <a16:creationId xmlns:a16="http://schemas.microsoft.com/office/drawing/2014/main" id="{284BA580-99D9-4508-89A9-BF1E095F2013}"/>
              </a:ext>
            </a:extLst>
          </p:cNvPr>
          <p:cNvSpPr txBox="1"/>
          <p:nvPr/>
        </p:nvSpPr>
        <p:spPr>
          <a:xfrm>
            <a:off x="454597" y="297932"/>
            <a:ext cx="2204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4B43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hinoor Devanagari" charset="0"/>
              </a:rPr>
              <a:t>프로젝트 진행계획</a:t>
            </a:r>
            <a:endParaRPr kumimoji="1" lang="en-US" altLang="ko-KR" sz="3500" b="1" dirty="0">
              <a:solidFill>
                <a:srgbClr val="4B43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hinoor Devanagari" charset="0"/>
            </a:endParaRPr>
          </a:p>
        </p:txBody>
      </p:sp>
      <p:cxnSp>
        <p:nvCxnSpPr>
          <p:cNvPr id="20" name="직선 연결선[R] 7">
            <a:extLst>
              <a:ext uri="{FF2B5EF4-FFF2-40B4-BE49-F238E27FC236}">
                <a16:creationId xmlns:a16="http://schemas.microsoft.com/office/drawing/2014/main" id="{AE0BD086-A8FF-402F-AC79-A2A086525A06}"/>
              </a:ext>
            </a:extLst>
          </p:cNvPr>
          <p:cNvCxnSpPr/>
          <p:nvPr/>
        </p:nvCxnSpPr>
        <p:spPr>
          <a:xfrm>
            <a:off x="672391" y="1467483"/>
            <a:ext cx="1822665" cy="0"/>
          </a:xfrm>
          <a:prstGeom prst="line">
            <a:avLst/>
          </a:prstGeom>
          <a:ln w="28575">
            <a:solidFill>
              <a:srgbClr val="4B4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상자 5">
            <a:extLst>
              <a:ext uri="{FF2B5EF4-FFF2-40B4-BE49-F238E27FC236}">
                <a16:creationId xmlns:a16="http://schemas.microsoft.com/office/drawing/2014/main" id="{13CF5F18-959A-4BAF-8CB7-E637E86E32A4}"/>
              </a:ext>
            </a:extLst>
          </p:cNvPr>
          <p:cNvSpPr txBox="1"/>
          <p:nvPr/>
        </p:nvSpPr>
        <p:spPr>
          <a:xfrm>
            <a:off x="11469951" y="24732"/>
            <a:ext cx="72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ea typeface="나눔스퀘어 Bold" panose="020B0600000101010101" pitchFamily="50" charset="-127"/>
              </a:rPr>
              <a:t>9/14</a:t>
            </a:r>
            <a:endParaRPr lang="ko-KR" altLang="en-US" sz="1500" dirty="0"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9280C-BEA9-43C7-815F-6B820E46C6F7}"/>
              </a:ext>
            </a:extLst>
          </p:cNvPr>
          <p:cNvSpPr txBox="1"/>
          <p:nvPr/>
        </p:nvSpPr>
        <p:spPr>
          <a:xfrm>
            <a:off x="975603" y="1498260"/>
            <a:ext cx="1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계획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271DD2-A4BA-4725-9B98-3AA54A83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09" y="1467483"/>
            <a:ext cx="8187088" cy="35353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2C4340-782F-4D04-B152-AE2871AFB5BD}"/>
              </a:ext>
            </a:extLst>
          </p:cNvPr>
          <p:cNvSpPr txBox="1"/>
          <p:nvPr/>
        </p:nvSpPr>
        <p:spPr>
          <a:xfrm>
            <a:off x="4048218" y="5619565"/>
            <a:ext cx="63652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300" b="1" dirty="0"/>
              <a:t>Machine Learning</a:t>
            </a:r>
            <a:r>
              <a:rPr lang="ko-KR" altLang="en-US" sz="2300" b="1" dirty="0"/>
              <a:t>을 통한 </a:t>
            </a:r>
            <a:r>
              <a:rPr lang="en-US" altLang="ko-KR" sz="2300" b="1" dirty="0"/>
              <a:t>Data Model </a:t>
            </a:r>
            <a:r>
              <a:rPr lang="ko-KR" altLang="en-US" sz="2300" b="1" dirty="0"/>
              <a:t>생성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7917203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246</Words>
  <Application>Microsoft Office PowerPoint</Application>
  <PresentationFormat>와이드스크린</PresentationFormat>
  <Paragraphs>121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Noto Sans CJK KR</vt:lpstr>
      <vt:lpstr>Kohinoor Devanagari</vt:lpstr>
      <vt:lpstr>Arial</vt:lpstr>
      <vt:lpstr>Wingdings</vt:lpstr>
      <vt:lpstr>맑은 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kim taejin</cp:lastModifiedBy>
  <cp:revision>154</cp:revision>
  <cp:lastPrinted>2017-03-27T16:07:40Z</cp:lastPrinted>
  <dcterms:created xsi:type="dcterms:W3CDTF">2017-03-27T14:08:56Z</dcterms:created>
  <dcterms:modified xsi:type="dcterms:W3CDTF">2019-03-16T06:43:04Z</dcterms:modified>
</cp:coreProperties>
</file>